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259" r:id="rId5"/>
    <p:sldId id="262" r:id="rId6"/>
    <p:sldId id="263" r:id="rId7"/>
    <p:sldId id="264" r:id="rId8"/>
    <p:sldId id="260"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8E9FB0-635B-413D-969E-5A150561891B}" type="datetimeFigureOut">
              <a:rPr lang="en-IN" smtClean="0"/>
              <a:t>18-07-2022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2A996CF4-34D5-4251-9850-3F08818D3C3A}"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0071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8E9FB0-635B-413D-969E-5A150561891B}"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996CF4-34D5-4251-9850-3F08818D3C3A}"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955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E9FB0-635B-413D-969E-5A150561891B}"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996CF4-34D5-4251-9850-3F08818D3C3A}"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6278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8E9FB0-635B-413D-969E-5A150561891B}"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A996CF4-34D5-4251-9850-3F08818D3C3A}"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5762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8E9FB0-635B-413D-969E-5A150561891B}"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A996CF4-34D5-4251-9850-3F08818D3C3A}"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8267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8E9FB0-635B-413D-969E-5A150561891B}"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A996CF4-34D5-4251-9850-3F08818D3C3A}"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1029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E9FB0-635B-413D-969E-5A150561891B}"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A996CF4-34D5-4251-9850-3F08818D3C3A}" type="slidenum">
              <a:rPr lang="en-IN" smtClean="0"/>
              <a:t>‹#›</a:t>
            </a:fld>
            <a:endParaRPr lang="en-IN"/>
          </a:p>
        </p:txBody>
      </p:sp>
    </p:spTree>
    <p:extLst>
      <p:ext uri="{BB962C8B-B14F-4D97-AF65-F5344CB8AC3E}">
        <p14:creationId xmlns:p14="http://schemas.microsoft.com/office/powerpoint/2010/main" val="303914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8E9FB0-635B-413D-969E-5A150561891B}"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A996CF4-34D5-4251-9850-3F08818D3C3A}"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4410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88E9FB0-635B-413D-969E-5A150561891B}" type="datetimeFigureOut">
              <a:rPr lang="en-IN" smtClean="0"/>
              <a:t>18-07-2022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2A996CF4-34D5-4251-9850-3F08818D3C3A}"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2104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8E9FB0-635B-413D-969E-5A150561891B}"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996CF4-34D5-4251-9850-3F08818D3C3A}"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709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8E9FB0-635B-413D-969E-5A150561891B}"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996CF4-34D5-4251-9850-3F08818D3C3A}"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4001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88E9FB0-635B-413D-969E-5A150561891B}" type="datetimeFigureOut">
              <a:rPr lang="en-IN" smtClean="0"/>
              <a:t>18-07-2022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A996CF4-34D5-4251-9850-3F08818D3C3A}"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450860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BC71-F8E2-BD3E-B074-E034F035CBDB}"/>
              </a:ext>
            </a:extLst>
          </p:cNvPr>
          <p:cNvSpPr>
            <a:spLocks noGrp="1"/>
          </p:cNvSpPr>
          <p:nvPr>
            <p:ph type="ctrTitle"/>
          </p:nvPr>
        </p:nvSpPr>
        <p:spPr/>
        <p:txBody>
          <a:bodyPr/>
          <a:lstStyle/>
          <a:p>
            <a:r>
              <a:rPr lang="en-US" dirty="0"/>
              <a:t>ELEMENTS OF VISUAL INTERPRETATION</a:t>
            </a:r>
            <a:endParaRPr lang="en-IN" dirty="0"/>
          </a:p>
        </p:txBody>
      </p:sp>
      <p:sp>
        <p:nvSpPr>
          <p:cNvPr id="3" name="Subtitle 2">
            <a:extLst>
              <a:ext uri="{FF2B5EF4-FFF2-40B4-BE49-F238E27FC236}">
                <a16:creationId xmlns:a16="http://schemas.microsoft.com/office/drawing/2014/main" id="{AAEFEE76-C89E-AADA-F72B-32CCA0B8CBEB}"/>
              </a:ext>
            </a:extLst>
          </p:cNvPr>
          <p:cNvSpPr>
            <a:spLocks noGrp="1"/>
          </p:cNvSpPr>
          <p:nvPr>
            <p:ph type="subTitle" idx="1"/>
          </p:nvPr>
        </p:nvSpPr>
        <p:spPr/>
        <p:txBody>
          <a:bodyPr/>
          <a:lstStyle/>
          <a:p>
            <a:r>
              <a:rPr lang="en-US" dirty="0"/>
              <a:t>AIR PHOTOGRAPHS AND SATELLITE IMAGERIES</a:t>
            </a:r>
            <a:endParaRPr lang="en-IN" dirty="0"/>
          </a:p>
        </p:txBody>
      </p:sp>
    </p:spTree>
    <p:extLst>
      <p:ext uri="{BB962C8B-B14F-4D97-AF65-F5344CB8AC3E}">
        <p14:creationId xmlns:p14="http://schemas.microsoft.com/office/powerpoint/2010/main" val="135481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B1F50D-F74B-9D68-B178-5B5060EEC73B}"/>
              </a:ext>
            </a:extLst>
          </p:cNvPr>
          <p:cNvSpPr txBox="1"/>
          <p:nvPr/>
        </p:nvSpPr>
        <p:spPr>
          <a:xfrm>
            <a:off x="682171" y="812800"/>
            <a:ext cx="10958286" cy="4093428"/>
          </a:xfrm>
          <a:prstGeom prst="rect">
            <a:avLst/>
          </a:prstGeom>
          <a:noFill/>
        </p:spPr>
        <p:txBody>
          <a:bodyPr wrap="square">
            <a:spAutoFit/>
          </a:bodyPr>
          <a:lstStyle/>
          <a:p>
            <a:pPr algn="just"/>
            <a:r>
              <a:rPr lang="en-US" sz="2000" b="1" i="0" dirty="0">
                <a:solidFill>
                  <a:srgbClr val="000000"/>
                </a:solidFill>
                <a:effectLst/>
                <a:latin typeface="times new roman" panose="02020603050405020304" pitchFamily="18" charset="0"/>
              </a:rPr>
              <a:t>Visual Image Interpretation of Photographs and Images</a:t>
            </a:r>
          </a:p>
          <a:p>
            <a:pPr algn="just"/>
            <a:endParaRPr lang="en-US" sz="2000" b="1" i="0" dirty="0">
              <a:solidFill>
                <a:srgbClr val="000000"/>
              </a:solidFill>
              <a:effectLst/>
              <a:latin typeface="Arial" panose="020B0604020202020204" pitchFamily="34" charset="0"/>
            </a:endParaRPr>
          </a:p>
          <a:p>
            <a:pPr algn="just"/>
            <a:r>
              <a:rPr lang="en-US" sz="2000" b="1" i="0" dirty="0">
                <a:solidFill>
                  <a:srgbClr val="000000"/>
                </a:solidFill>
                <a:effectLst/>
                <a:latin typeface="times new roman" panose="02020603050405020304" pitchFamily="18" charset="0"/>
              </a:rPr>
              <a:t>Image interpretation of remote sensing data is to extract qualitative and quantitative information from the photograph or imagery. It involves identification of various objects on the terrain which may be natural or artificial consists of points, lines, or polygons. It depends on the way how different features reflect or emits the incident electromagnetic radiation and their recording by a camera or sensor. In the very beginning, when digital images and </a:t>
            </a:r>
            <a:r>
              <a:rPr lang="en-US" sz="2000" b="1" i="0" dirty="0" err="1">
                <a:solidFill>
                  <a:srgbClr val="000000"/>
                </a:solidFill>
                <a:effectLst/>
                <a:latin typeface="times new roman" panose="02020603050405020304" pitchFamily="18" charset="0"/>
              </a:rPr>
              <a:t>computerised</a:t>
            </a:r>
            <a:r>
              <a:rPr lang="en-US" sz="2000" b="1" i="0" dirty="0">
                <a:solidFill>
                  <a:srgbClr val="000000"/>
                </a:solidFill>
                <a:effectLst/>
                <a:latin typeface="times new roman" panose="02020603050405020304" pitchFamily="18" charset="0"/>
              </a:rPr>
              <a:t> classification were not available, the aerial photographs were analyzed only by visual interpretation. Accuracy of the interpretation depends on the training, experience, scale of photograph, geographic location of the study area, associated map, ground observation data etc. After the availability of satellite images, the data were categorized in two processing methods: analogue aerial photographs and digital satellite images. Though satellite images can be visually interpreted and aerial photographs can be processed by computers.</a:t>
            </a:r>
            <a:endParaRPr lang="en-US" sz="2000" b="1"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75811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36ACC8-4FA3-6BAA-7F05-F9C11AF64CDC}"/>
              </a:ext>
            </a:extLst>
          </p:cNvPr>
          <p:cNvSpPr txBox="1"/>
          <p:nvPr/>
        </p:nvSpPr>
        <p:spPr>
          <a:xfrm>
            <a:off x="1350498" y="1069145"/>
            <a:ext cx="7797017" cy="461665"/>
          </a:xfrm>
          <a:prstGeom prst="rect">
            <a:avLst/>
          </a:prstGeom>
          <a:noFill/>
        </p:spPr>
        <p:txBody>
          <a:bodyPr wrap="square">
            <a:spAutoFit/>
          </a:bodyPr>
          <a:lstStyle/>
          <a:p>
            <a:r>
              <a:rPr lang="en-IN" sz="2400" b="1" i="0" dirty="0">
                <a:solidFill>
                  <a:srgbClr val="000000"/>
                </a:solidFill>
                <a:effectLst/>
                <a:latin typeface="times new roman" panose="02020603050405020304" pitchFamily="18" charset="0"/>
              </a:rPr>
              <a:t>Elements of Visual Interpretation</a:t>
            </a:r>
            <a:endParaRPr lang="en-IN" sz="2400" dirty="0"/>
          </a:p>
        </p:txBody>
      </p:sp>
    </p:spTree>
    <p:extLst>
      <p:ext uri="{BB962C8B-B14F-4D97-AF65-F5344CB8AC3E}">
        <p14:creationId xmlns:p14="http://schemas.microsoft.com/office/powerpoint/2010/main" val="188897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03ACF8-AFF4-74B1-2411-C829A3B0B068}"/>
              </a:ext>
            </a:extLst>
          </p:cNvPr>
          <p:cNvSpPr txBox="1"/>
          <p:nvPr/>
        </p:nvSpPr>
        <p:spPr>
          <a:xfrm>
            <a:off x="780040" y="832898"/>
            <a:ext cx="8331590" cy="1323439"/>
          </a:xfrm>
          <a:prstGeom prst="rect">
            <a:avLst/>
          </a:prstGeom>
          <a:noFill/>
        </p:spPr>
        <p:txBody>
          <a:bodyPr wrap="square">
            <a:spAutoFit/>
          </a:bodyPr>
          <a:lstStyle/>
          <a:p>
            <a:r>
              <a:rPr lang="en-US" sz="2000" b="1" i="0" dirty="0">
                <a:solidFill>
                  <a:srgbClr val="000000"/>
                </a:solidFill>
                <a:effectLst/>
                <a:latin typeface="times new roman" panose="02020603050405020304" pitchFamily="18" charset="0"/>
              </a:rPr>
              <a:t> Tone or color:</a:t>
            </a:r>
          </a:p>
          <a:p>
            <a:r>
              <a:rPr lang="en-US" sz="2000" b="1" i="0" dirty="0">
                <a:solidFill>
                  <a:srgbClr val="000000"/>
                </a:solidFill>
                <a:effectLst/>
                <a:latin typeface="times new roman" panose="02020603050405020304" pitchFamily="18" charset="0"/>
              </a:rPr>
              <a:t> Tone is the relative brightness of grey level on black and white image or color/F.C.C image. Tone is the measure of the intensity of the reflected or emitted radiation of the objects of the terrain. </a:t>
            </a:r>
            <a:endParaRPr lang="en-IN" sz="2000" b="1" dirty="0"/>
          </a:p>
        </p:txBody>
      </p:sp>
      <p:pic>
        <p:nvPicPr>
          <p:cNvPr id="1026" name="Picture 2" descr="Fig. 9.2.  Satellite image of area in (a) grey scale and in (b) standard FCC">
            <a:extLst>
              <a:ext uri="{FF2B5EF4-FFF2-40B4-BE49-F238E27FC236}">
                <a16:creationId xmlns:a16="http://schemas.microsoft.com/office/drawing/2014/main" id="{F910BE16-E5DE-9C60-1D64-2F2D1DAB8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302" y="2397661"/>
            <a:ext cx="8935066" cy="3510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14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D040CA-3A80-F4A7-3DFF-08FEE39D137D}"/>
              </a:ext>
            </a:extLst>
          </p:cNvPr>
          <p:cNvSpPr txBox="1"/>
          <p:nvPr/>
        </p:nvSpPr>
        <p:spPr>
          <a:xfrm>
            <a:off x="703385" y="281354"/>
            <a:ext cx="8444131" cy="1938992"/>
          </a:xfrm>
          <a:prstGeom prst="rect">
            <a:avLst/>
          </a:prstGeom>
          <a:noFill/>
        </p:spPr>
        <p:txBody>
          <a:bodyPr wrap="square">
            <a:spAutoFit/>
          </a:bodyPr>
          <a:lstStyle/>
          <a:p>
            <a:r>
              <a:rPr lang="en-US" sz="2000" b="1" i="0" dirty="0">
                <a:solidFill>
                  <a:srgbClr val="000000"/>
                </a:solidFill>
                <a:effectLst/>
                <a:latin typeface="times new roman" panose="02020603050405020304" pitchFamily="18" charset="0"/>
              </a:rPr>
              <a:t>   Pattern:</a:t>
            </a:r>
          </a:p>
          <a:p>
            <a:r>
              <a:rPr lang="en-US" sz="2000" b="1" i="0" dirty="0">
                <a:solidFill>
                  <a:srgbClr val="000000"/>
                </a:solidFill>
                <a:effectLst/>
                <a:latin typeface="times new roman" panose="02020603050405020304" pitchFamily="18" charset="0"/>
              </a:rPr>
              <a:t> Pattern refers to the spatial arrangement of the objects. Objects both natural and manmade have a pattern which aids in their recognition. The repetition of certain general form or relationship in tones and texture creates a pattern, which is characteristic of this element in image interpretation</a:t>
            </a:r>
            <a:endParaRPr lang="en-IN" sz="2000" b="1" dirty="0"/>
          </a:p>
        </p:txBody>
      </p:sp>
      <p:pic>
        <p:nvPicPr>
          <p:cNvPr id="3076" name="Picture 4" descr="Fig. 9.4. Satellite view of a part of a city">
            <a:extLst>
              <a:ext uri="{FF2B5EF4-FFF2-40B4-BE49-F238E27FC236}">
                <a16:creationId xmlns:a16="http://schemas.microsoft.com/office/drawing/2014/main" id="{19219E37-4C16-FF7D-365B-1D7C81D2F9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8100" y="2085974"/>
            <a:ext cx="3724275" cy="3387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01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A1E740-6D47-4D89-2A61-CFB1440004EE}"/>
              </a:ext>
            </a:extLst>
          </p:cNvPr>
          <p:cNvSpPr txBox="1"/>
          <p:nvPr/>
        </p:nvSpPr>
        <p:spPr>
          <a:xfrm>
            <a:off x="1028700" y="673100"/>
            <a:ext cx="8115300" cy="3477875"/>
          </a:xfrm>
          <a:prstGeom prst="rect">
            <a:avLst/>
          </a:prstGeom>
          <a:noFill/>
        </p:spPr>
        <p:txBody>
          <a:bodyPr wrap="square">
            <a:spAutoFit/>
          </a:bodyPr>
          <a:lstStyle/>
          <a:p>
            <a:r>
              <a:rPr lang="en-US" sz="2000" b="1" i="0" dirty="0">
                <a:solidFill>
                  <a:srgbClr val="000000"/>
                </a:solidFill>
                <a:effectLst/>
                <a:latin typeface="times new roman" panose="02020603050405020304" pitchFamily="18" charset="0"/>
              </a:rPr>
              <a:t> Shape:</a:t>
            </a:r>
          </a:p>
          <a:p>
            <a:r>
              <a:rPr lang="en-US" sz="2000" b="1" i="0" dirty="0">
                <a:solidFill>
                  <a:srgbClr val="000000"/>
                </a:solidFill>
                <a:effectLst/>
                <a:latin typeface="times new roman" panose="02020603050405020304" pitchFamily="18" charset="0"/>
              </a:rPr>
              <a:t> Shape refers to the general form, configuration or outline of an individual object. Shape is one of the most important single factors for recognizing object from an image. Generally regular shapes, squares, rectangles, circles are signs of man-made objects, e.g., buildings, roads, and cultivated fields, whereas irregular shapes, with no distinct geometrical pattern are signs of a natural environment, e.g., a river, forest. In a general case of misinterpretation in between roads and train line: roads can have sharp turns, joints perpendicularly, but rails line does not. From the shape of the following image, it can be easily said that the dark-blue colored object is a river.</a:t>
            </a:r>
            <a:endParaRPr lang="en-IN" sz="2000" b="1" dirty="0"/>
          </a:p>
        </p:txBody>
      </p:sp>
      <p:pic>
        <p:nvPicPr>
          <p:cNvPr id="4098" name="Picture 2" descr="Fig. 9.5. Satellite image of an area">
            <a:extLst>
              <a:ext uri="{FF2B5EF4-FFF2-40B4-BE49-F238E27FC236}">
                <a16:creationId xmlns:a16="http://schemas.microsoft.com/office/drawing/2014/main" id="{ECC7B416-A8BD-4151-AE31-A6E83807B6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754213" y="3827464"/>
            <a:ext cx="2409087" cy="170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79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D8E9A-0FA1-D1F9-5C11-F5B82678937C}"/>
              </a:ext>
            </a:extLst>
          </p:cNvPr>
          <p:cNvSpPr txBox="1"/>
          <p:nvPr/>
        </p:nvSpPr>
        <p:spPr>
          <a:xfrm>
            <a:off x="571500" y="50800"/>
            <a:ext cx="10502900" cy="1754326"/>
          </a:xfrm>
          <a:prstGeom prst="rect">
            <a:avLst/>
          </a:prstGeom>
          <a:noFill/>
        </p:spPr>
        <p:txBody>
          <a:bodyPr wrap="square">
            <a:spAutoFit/>
          </a:bodyPr>
          <a:lstStyle/>
          <a:p>
            <a:r>
              <a:rPr lang="en-US" b="1" i="0" dirty="0">
                <a:solidFill>
                  <a:srgbClr val="000000"/>
                </a:solidFill>
                <a:effectLst/>
                <a:latin typeface="times new roman" panose="02020603050405020304" pitchFamily="18" charset="0"/>
              </a:rPr>
              <a:t>vi)   Shadow: </a:t>
            </a:r>
          </a:p>
          <a:p>
            <a:r>
              <a:rPr lang="en-US" b="1" i="0" dirty="0">
                <a:solidFill>
                  <a:srgbClr val="000000"/>
                </a:solidFill>
                <a:effectLst/>
                <a:latin typeface="times new roman" panose="02020603050405020304" pitchFamily="18" charset="0"/>
              </a:rPr>
              <a:t>Shadow is a helpful element in image interpretation. It also creates difficulties for some objects in their identification in the image. Knowing the time of photography, we can estimate the solar elevation/illumination, which helps in height estimation of objects. The outline or shape of a shadow affords an impression of the profile view of objects. But objects within shadow become difficult to interpret</a:t>
            </a:r>
            <a:endParaRPr lang="en-IN" b="1" dirty="0"/>
          </a:p>
        </p:txBody>
      </p:sp>
      <p:pic>
        <p:nvPicPr>
          <p:cNvPr id="5122" name="Picture 2" descr="Fig. 9.6. Shadow of objects used for interpretation">
            <a:extLst>
              <a:ext uri="{FF2B5EF4-FFF2-40B4-BE49-F238E27FC236}">
                <a16:creationId xmlns:a16="http://schemas.microsoft.com/office/drawing/2014/main" id="{D9E0EEF8-B090-2D99-925A-8D2700E3B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1300" y="1926353"/>
            <a:ext cx="3463925" cy="2545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92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968E0-D9DE-4256-FFA3-EA0F7D13C980}"/>
              </a:ext>
            </a:extLst>
          </p:cNvPr>
          <p:cNvSpPr txBox="1"/>
          <p:nvPr/>
        </p:nvSpPr>
        <p:spPr>
          <a:xfrm>
            <a:off x="829994" y="534573"/>
            <a:ext cx="8317522" cy="1323439"/>
          </a:xfrm>
          <a:prstGeom prst="rect">
            <a:avLst/>
          </a:prstGeom>
          <a:noFill/>
        </p:spPr>
        <p:txBody>
          <a:bodyPr wrap="square">
            <a:spAutoFit/>
          </a:bodyPr>
          <a:lstStyle/>
          <a:p>
            <a:r>
              <a:rPr lang="en-US" sz="2000" b="1" i="0" dirty="0">
                <a:solidFill>
                  <a:srgbClr val="000000"/>
                </a:solidFill>
                <a:effectLst/>
                <a:latin typeface="times new roman" panose="02020603050405020304" pitchFamily="18" charset="0"/>
              </a:rPr>
              <a:t>ii)  Texture:</a:t>
            </a:r>
          </a:p>
          <a:p>
            <a:r>
              <a:rPr lang="en-US" sz="2000" b="1" i="0" dirty="0">
                <a:solidFill>
                  <a:srgbClr val="000000"/>
                </a:solidFill>
                <a:effectLst/>
                <a:latin typeface="times new roman" panose="02020603050405020304" pitchFamily="18" charset="0"/>
              </a:rPr>
              <a:t>Texture refers to the frequency of tonal variation in an image. Texture is produced by an aggregate unit of features which may be too small to be clearly discerned individually on the image. </a:t>
            </a:r>
            <a:endParaRPr lang="en-IN" sz="2000" b="1" dirty="0"/>
          </a:p>
        </p:txBody>
      </p:sp>
      <p:pic>
        <p:nvPicPr>
          <p:cNvPr id="7" name="Picture 6">
            <a:extLst>
              <a:ext uri="{FF2B5EF4-FFF2-40B4-BE49-F238E27FC236}">
                <a16:creationId xmlns:a16="http://schemas.microsoft.com/office/drawing/2014/main" id="{28DB839D-C420-B953-0662-ADCF17687C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008" y="2086441"/>
            <a:ext cx="8454683" cy="3810532"/>
          </a:xfrm>
          <a:prstGeom prst="rect">
            <a:avLst/>
          </a:prstGeom>
        </p:spPr>
      </p:pic>
    </p:spTree>
    <p:extLst>
      <p:ext uri="{BB962C8B-B14F-4D97-AF65-F5344CB8AC3E}">
        <p14:creationId xmlns:p14="http://schemas.microsoft.com/office/powerpoint/2010/main" val="593084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EE900A-5E84-CAE7-8F8B-AFD5A8FEE652}"/>
              </a:ext>
            </a:extLst>
          </p:cNvPr>
          <p:cNvSpPr txBox="1"/>
          <p:nvPr/>
        </p:nvSpPr>
        <p:spPr>
          <a:xfrm>
            <a:off x="965200" y="368300"/>
            <a:ext cx="8178800" cy="1754326"/>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rPr>
              <a:t> Association:</a:t>
            </a:r>
          </a:p>
          <a:p>
            <a:pPr algn="just"/>
            <a:r>
              <a:rPr lang="en-US" b="1" i="0" dirty="0">
                <a:solidFill>
                  <a:srgbClr val="000000"/>
                </a:solidFill>
                <a:effectLst/>
                <a:latin typeface="times new roman" panose="02020603050405020304" pitchFamily="18" charset="0"/>
              </a:rPr>
              <a:t> Association refers to the occurrence of certain features in relation to others objects in the imagery. In urban area a smooth vegetation pattern generally refers to a play ground or grass land not agricultural land (Fig 9.7).</a:t>
            </a:r>
            <a:endParaRPr lang="en-US" b="1" i="0" dirty="0">
              <a:solidFill>
                <a:srgbClr val="000000"/>
              </a:solidFill>
              <a:effectLst/>
              <a:latin typeface="Arial" panose="020B0604020202020204" pitchFamily="34" charset="0"/>
            </a:endParaRPr>
          </a:p>
          <a:p>
            <a:br>
              <a:rPr lang="en-US" b="1" dirty="0"/>
            </a:br>
            <a:endParaRPr lang="en-IN" b="1" dirty="0"/>
          </a:p>
        </p:txBody>
      </p:sp>
      <p:pic>
        <p:nvPicPr>
          <p:cNvPr id="6146" name="Picture 2" descr="Fig. 9.7. Satellite image of an urban area">
            <a:extLst>
              <a:ext uri="{FF2B5EF4-FFF2-40B4-BE49-F238E27FC236}">
                <a16:creationId xmlns:a16="http://schemas.microsoft.com/office/drawing/2014/main" id="{0D57AF4A-2CBD-4B7F-DF91-EA1596048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8101" y="1742781"/>
            <a:ext cx="4381500" cy="318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843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5A7082-C592-7424-86C7-85BA69C95D46}"/>
              </a:ext>
            </a:extLst>
          </p:cNvPr>
          <p:cNvSpPr txBox="1"/>
          <p:nvPr/>
        </p:nvSpPr>
        <p:spPr>
          <a:xfrm>
            <a:off x="1625600" y="927100"/>
            <a:ext cx="7518400" cy="1938992"/>
          </a:xfrm>
          <a:prstGeom prst="rect">
            <a:avLst/>
          </a:prstGeom>
          <a:noFill/>
        </p:spPr>
        <p:txBody>
          <a:bodyPr wrap="square">
            <a:spAutoFit/>
          </a:bodyPr>
          <a:lstStyle/>
          <a:p>
            <a:pPr algn="just"/>
            <a:r>
              <a:rPr lang="en-US" sz="2000" b="1" i="0" dirty="0">
                <a:solidFill>
                  <a:srgbClr val="000000"/>
                </a:solidFill>
                <a:effectLst/>
                <a:latin typeface="times new roman" panose="02020603050405020304" pitchFamily="18" charset="0"/>
              </a:rPr>
              <a:t> Site:</a:t>
            </a:r>
          </a:p>
          <a:p>
            <a:pPr algn="just"/>
            <a:r>
              <a:rPr lang="en-US" sz="2000" b="1" i="0" dirty="0">
                <a:solidFill>
                  <a:srgbClr val="000000"/>
                </a:solidFill>
                <a:effectLst/>
                <a:latin typeface="times new roman" panose="02020603050405020304" pitchFamily="18" charset="0"/>
              </a:rPr>
              <a:t> Site refers to topographic or geographic location. It is also an important element in image interpretation when objects are not clearly identified using the previous the elements. A very high reflectance feature in the Himalayan valley may be snow or cloud, but in Kerala one cannot say it as snow.</a:t>
            </a:r>
            <a:endParaRPr lang="en-US" sz="2000" b="1"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93972223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11</TotalTime>
  <Words>638</Words>
  <Application>Microsoft Office PowerPoint</Application>
  <PresentationFormat>Widescreen</PresentationFormat>
  <Paragraphs>21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times new roman</vt:lpstr>
      <vt:lpstr>Gallery</vt:lpstr>
      <vt:lpstr>ELEMENTS OF VISUAL INTERPRETATION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2022-07-16T08:26:10Z</dcterms:created>
  <dcterms:modified xsi:type="dcterms:W3CDTF">2022-07-18T07:15:56Z</dcterms:modified>
</cp:coreProperties>
</file>